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61" r:id="rId3"/>
    <p:sldId id="283" r:id="rId4"/>
    <p:sldId id="257" r:id="rId5"/>
    <p:sldId id="265" r:id="rId6"/>
    <p:sldId id="280" r:id="rId7"/>
    <p:sldId id="284" r:id="rId8"/>
    <p:sldId id="271" r:id="rId9"/>
    <p:sldId id="285" r:id="rId10"/>
    <p:sldId id="281" r:id="rId11"/>
    <p:sldId id="286" r:id="rId12"/>
    <p:sldId id="287" r:id="rId13"/>
    <p:sldId id="276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563C02AE-F889-4329-8A1C-EE0313A26F89}" type="datetimeFigureOut">
              <a:rPr lang="en-GB"/>
              <a:pPr/>
              <a:t>26/11/2013</a:t>
            </a:fld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7B5AC187-6627-4C20-9E51-1C79C5D18C7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2920-3B62-469C-9697-213C28D7B33C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DC15-DFE9-47E8-9403-FD0762A63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0E8C-6084-4EE9-BB86-B5A2316053AB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C995A-A606-44A6-A5A5-C4AE9AB5A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4699-541F-4A1E-85CC-F28BAF08461E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99CA-4349-4A3C-AF15-B41A18D4C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3092-9077-41AB-BC66-7AB26543715F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4DBB-5400-45C6-9EA5-37C48E5EF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93C8-3CC6-4B37-8EEC-D77BE8C36715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8650E-8815-43E3-B9C1-F6D593424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15CF-4C88-48DA-BA97-6FC423A7E132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71825-D93F-40AB-8F57-A7DA8BC20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A114-0CAA-4A52-A066-BECF9C6304BF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2910-C2C1-4C75-A0C7-EDE5B271C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0E5D-5BB3-4B58-890D-396DC1F09231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85B1-2391-40EC-BC5C-F91E0AE32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1703-D646-4428-910B-E021535543FA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87A9-4CA5-4FEC-8AEB-967DDD2D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039D-FBFC-4A79-AD6D-9A08F3510B48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6D59-E6A6-4BD0-B98C-289F743C6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75AD-5864-4704-BF5C-5928FCCC1922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B4D7-799E-4FA5-9392-2880BCAE6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B8E23B-B5FE-42F9-9FE1-F7EBFCBFAA56}" type="datetimeFigureOut">
              <a:rPr lang="en-US"/>
              <a:pPr>
                <a:defRPr/>
              </a:pPr>
              <a:t>26/11/2013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C63782-8ECF-4C1D-97F9-982FB1FA2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9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10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chweinfest@un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6553200" cy="2130425"/>
          </a:xfrm>
        </p:spPr>
        <p:txBody>
          <a:bodyPr/>
          <a:lstStyle/>
          <a:p>
            <a:r>
              <a:rPr lang="en-US" sz="4800" b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Statistics and indicators </a:t>
            </a:r>
            <a:r>
              <a:rPr lang="en-US" sz="3600" b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 the post-2015 development agenda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43000"/>
            <a:ext cx="6629400" cy="1752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182563" indent="0" algn="just">
              <a:buFont typeface="Georgia" pitchFamily="18" charset="0"/>
              <a:buNone/>
            </a:pPr>
            <a:r>
              <a:rPr lang="en-US" sz="2000" smtClean="0">
                <a:solidFill>
                  <a:srgbClr val="002060"/>
                </a:solidFill>
                <a:effectLst/>
                <a:latin typeface="Arial Black" pitchFamily="34" charset="0"/>
              </a:rPr>
              <a:t>UN SYSTEM TASK TEAM ON THE </a:t>
            </a:r>
            <a:r>
              <a:rPr lang="en-US" sz="2000" smtClean="0">
                <a:solidFill>
                  <a:srgbClr val="0070C0"/>
                </a:solidFill>
                <a:effectLst/>
                <a:latin typeface="Arial Black" pitchFamily="34" charset="0"/>
              </a:rPr>
              <a:t>POST-2015</a:t>
            </a:r>
            <a:r>
              <a:rPr lang="en-US" sz="2000" smtClean="0">
                <a:solidFill>
                  <a:srgbClr val="002060"/>
                </a:solidFill>
                <a:effectLst/>
                <a:latin typeface="Arial Black" pitchFamily="34" charset="0"/>
              </a:rPr>
              <a:t> UN DEVELOPMENT AGENDA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648200"/>
            <a:ext cx="6400800" cy="1295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UNHQ, New York, 26 November 2013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Stefan </a:t>
            </a:r>
            <a:r>
              <a:rPr lang="en-US" sz="2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Schweinfest</a:t>
            </a:r>
            <a:endParaRPr lang="en-US" sz="2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(Acting Director, UN Statistics Division,  Department of Economic and Social Affairs)</a:t>
            </a:r>
            <a:endParaRPr lang="en-US" sz="2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316" name="Group 8"/>
          <p:cNvGrpSpPr>
            <a:grpSpLocks/>
          </p:cNvGrpSpPr>
          <p:nvPr/>
        </p:nvGrpSpPr>
        <p:grpSpPr bwMode="auto">
          <a:xfrm>
            <a:off x="381000" y="1630363"/>
            <a:ext cx="7924800" cy="1189037"/>
            <a:chOff x="381000" y="2895600"/>
            <a:chExt cx="7924800" cy="4572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81000" y="3124505"/>
              <a:ext cx="7620000" cy="0"/>
            </a:xfrm>
            <a:prstGeom prst="straightConnector1">
              <a:avLst/>
            </a:prstGeom>
            <a:ln w="22225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 rot="5400000">
              <a:off x="7924800" y="2971800"/>
              <a:ext cx="457200" cy="3048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8534400" cy="4191000"/>
          </a:xfrm>
        </p:spPr>
        <p:txBody>
          <a:bodyPr rtlCol="0" anchor="ctr">
            <a:normAutofit fontScale="92500" lnSpcReduction="10000"/>
          </a:bodyPr>
          <a:lstStyle/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u="sng" dirty="0" smtClean="0">
                <a:solidFill>
                  <a:srgbClr val="0070C0"/>
                </a:solidFill>
                <a:latin typeface="Arial Black" pitchFamily="34" charset="0"/>
              </a:rPr>
              <a:t>UN Statistical Commission:</a:t>
            </a:r>
            <a:endParaRPr lang="en-US" sz="2400" u="sng" dirty="0">
              <a:solidFill>
                <a:srgbClr val="0070C0"/>
              </a:solidFill>
              <a:latin typeface="Arial Black" pitchFamily="34" charset="0"/>
            </a:endParaRP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Designated inter-governmental body responsible for development indicators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Your = member states’ expert representatives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Strong global participation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Covers all statistical fields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Develops global statistical standards and methods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Ensures quality control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Oversees coordination among UN statistical </a:t>
            </a:r>
            <a:r>
              <a:rPr lang="en-US" sz="1800" dirty="0" err="1" smtClean="0">
                <a:solidFill>
                  <a:srgbClr val="0070C0"/>
                </a:solidFill>
                <a:latin typeface="Arial Black" pitchFamily="34" charset="0"/>
              </a:rPr>
              <a:t>programmes</a:t>
            </a:r>
            <a:endParaRPr lang="en-US" sz="1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endParaRPr lang="en-US" sz="1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762000" y="838200"/>
            <a:ext cx="7981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Professional statistical community and the</a:t>
            </a:r>
          </a:p>
          <a:p>
            <a:r>
              <a:rPr lang="en-US" sz="2400" b="1">
                <a:latin typeface="Arial Black" pitchFamily="34" charset="0"/>
              </a:rPr>
              <a:t>Central role of the UN Statistical Commission 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8534400" cy="4572000"/>
          </a:xfrm>
        </p:spPr>
        <p:txBody>
          <a:bodyPr anchor="ctr">
            <a:normAutofit/>
          </a:bodyPr>
          <a:lstStyle/>
          <a:p>
            <a:pPr marL="44450" indent="0">
              <a:lnSpc>
                <a:spcPct val="150000"/>
              </a:lnSpc>
              <a:buFont typeface="Georgia" pitchFamily="18" charset="0"/>
              <a:buNone/>
            </a:pPr>
            <a:r>
              <a:rPr lang="en-US" sz="1800" u="sng" smtClean="0">
                <a:solidFill>
                  <a:srgbClr val="0070C0"/>
                </a:solidFill>
                <a:latin typeface="Arial Black" pitchFamily="34" charset="0"/>
              </a:rPr>
              <a:t>UN Statistical Commission decision March/2013</a:t>
            </a: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:</a:t>
            </a:r>
          </a:p>
          <a:p>
            <a:pPr marL="44450" indent="0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 “….. to ensure that a robust statistical measurement approach is incorporated from the outset in preparations for the post-2015 development agenda”</a:t>
            </a:r>
          </a:p>
          <a:p>
            <a:pPr marL="44450" indent="0">
              <a:lnSpc>
                <a:spcPct val="150000"/>
              </a:lnSpc>
              <a:buFont typeface="Georgia" pitchFamily="18" charset="0"/>
              <a:buNone/>
            </a:pPr>
            <a:endParaRPr lang="en-US" sz="1800" smtClean="0">
              <a:solidFill>
                <a:srgbClr val="0070C0"/>
              </a:solidFill>
              <a:latin typeface="Arial Black" pitchFamily="34" charset="0"/>
            </a:endParaRPr>
          </a:p>
          <a:p>
            <a:pPr marL="44450" indent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Develop broader measures of progress (Rio+20, para. 38) </a:t>
            </a:r>
          </a:p>
          <a:p>
            <a:pPr marL="44450" indent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Engage in dialogue with OWG: 17. December side-event</a:t>
            </a:r>
          </a:p>
          <a:p>
            <a:pPr marL="44450" indent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Prepare statistical notes on the topics of the OWG agenda</a:t>
            </a: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762000" y="838200"/>
            <a:ext cx="7497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Friends of the Chair on Broader Measures: 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8534400" cy="4572000"/>
          </a:xfrm>
        </p:spPr>
        <p:txBody>
          <a:bodyPr anchor="ctr">
            <a:normAutofit/>
          </a:bodyPr>
          <a:lstStyle/>
          <a:p>
            <a:pPr marL="44450" indent="0" algn="ctr">
              <a:lnSpc>
                <a:spcPct val="150000"/>
              </a:lnSpc>
              <a:buFont typeface="Georgia" pitchFamily="18" charset="0"/>
              <a:buNone/>
            </a:pPr>
            <a:r>
              <a:rPr lang="en-US" sz="2000" u="sng" smtClean="0">
                <a:solidFill>
                  <a:srgbClr val="0070C0"/>
                </a:solidFill>
                <a:latin typeface="Arial Black" pitchFamily="34" charset="0"/>
              </a:rPr>
              <a:t>“A dialogue between national statisticians</a:t>
            </a:r>
          </a:p>
          <a:p>
            <a:pPr marL="44450" indent="0" algn="ctr">
              <a:lnSpc>
                <a:spcPct val="150000"/>
              </a:lnSpc>
              <a:buFont typeface="Georgia" pitchFamily="18" charset="0"/>
              <a:buNone/>
            </a:pPr>
            <a:r>
              <a:rPr lang="en-US" sz="2000" u="sng" smtClean="0">
                <a:solidFill>
                  <a:srgbClr val="0070C0"/>
                </a:solidFill>
                <a:latin typeface="Arial Black" pitchFamily="34" charset="0"/>
              </a:rPr>
              <a:t> and development specialists”</a:t>
            </a:r>
            <a:r>
              <a:rPr lang="en-US" sz="2000" smtClean="0">
                <a:solidFill>
                  <a:srgbClr val="0070C0"/>
                </a:solidFill>
                <a:latin typeface="Arial Black" pitchFamily="34" charset="0"/>
              </a:rPr>
              <a:t>:</a:t>
            </a:r>
          </a:p>
          <a:p>
            <a:pPr marL="44450" indent="0">
              <a:lnSpc>
                <a:spcPct val="150000"/>
              </a:lnSpc>
              <a:buFont typeface="Georgia" pitchFamily="18" charset="0"/>
              <a:buNone/>
            </a:pPr>
            <a:endParaRPr lang="en-US" sz="1800" smtClean="0">
              <a:solidFill>
                <a:srgbClr val="0070C0"/>
              </a:solidFill>
              <a:latin typeface="Arial Black" pitchFamily="34" charset="0"/>
            </a:endParaRPr>
          </a:p>
          <a:p>
            <a:pPr marL="4445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 Lessons learned from the monitoring of the MDGs and Sustainable Development Indicators (SDIs)</a:t>
            </a:r>
          </a:p>
          <a:p>
            <a:pPr marL="4445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 Review of existing proposals and their statistical requirements</a:t>
            </a:r>
          </a:p>
          <a:p>
            <a:pPr marL="4445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 Roadmap for measurement</a:t>
            </a:r>
          </a:p>
          <a:p>
            <a:pPr marL="44450" indent="0">
              <a:lnSpc>
                <a:spcPct val="150000"/>
              </a:lnSpc>
              <a:buFont typeface="Georgia" pitchFamily="18" charset="0"/>
              <a:buNone/>
            </a:pPr>
            <a:endParaRPr lang="en-US" sz="180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762000" y="838200"/>
            <a:ext cx="6888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OWG side event on measuring progress:</a:t>
            </a:r>
          </a:p>
          <a:p>
            <a:r>
              <a:rPr lang="en-US" sz="2400" b="1">
                <a:latin typeface="Arial Black" pitchFamily="34" charset="0"/>
              </a:rPr>
              <a:t>(17 December 2013) 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990600"/>
            <a:ext cx="7315200" cy="5486400"/>
          </a:xfrm>
        </p:spPr>
        <p:txBody>
          <a:bodyPr rtlCol="0" anchor="ctr">
            <a:normAutofit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u="sng" dirty="0" smtClean="0">
                <a:solidFill>
                  <a:schemeClr val="tx1"/>
                </a:solidFill>
                <a:latin typeface="Arial Black" pitchFamily="34" charset="0"/>
              </a:rPr>
              <a:t>Data revolution = Investing </a:t>
            </a:r>
            <a:r>
              <a:rPr lang="en-US" sz="2800" u="sng" dirty="0">
                <a:solidFill>
                  <a:schemeClr val="tx1"/>
                </a:solidFill>
                <a:latin typeface="Arial Black" pitchFamily="34" charset="0"/>
              </a:rPr>
              <a:t>in national </a:t>
            </a:r>
            <a:r>
              <a:rPr lang="en-US" sz="2800" u="sng" dirty="0" smtClean="0">
                <a:solidFill>
                  <a:schemeClr val="tx1"/>
                </a:solidFill>
                <a:latin typeface="Arial Black" pitchFamily="34" charset="0"/>
              </a:rPr>
              <a:t>statistical systems: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800" u="sng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 Strengthen infrastructure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Censuses and surveys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Explore new data sources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Open access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Working with users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Sustainable development requires sustainable statistics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 txBox="1">
            <a:spLocks/>
          </p:cNvSpPr>
          <p:nvPr/>
        </p:nvSpPr>
        <p:spPr bwMode="auto">
          <a:xfrm>
            <a:off x="914400" y="1066800"/>
            <a:ext cx="731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 sz="6000">
                <a:latin typeface="Arial Black" pitchFamily="34" charset="0"/>
              </a:rPr>
              <a:t>Thank you</a:t>
            </a:r>
          </a:p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en-US" sz="2800">
              <a:latin typeface="Arial Black" pitchFamily="34" charset="0"/>
            </a:endParaRPr>
          </a:p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>
                <a:latin typeface="Arial Black" pitchFamily="34" charset="0"/>
              </a:rPr>
              <a:t>Stefan Schweinfest</a:t>
            </a:r>
          </a:p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>
                <a:latin typeface="Arial Black" pitchFamily="34" charset="0"/>
              </a:rPr>
              <a:t>Acting Director</a:t>
            </a:r>
          </a:p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>
                <a:latin typeface="Arial Black" pitchFamily="34" charset="0"/>
              </a:rPr>
              <a:t>UN Statistics Division/DESA</a:t>
            </a:r>
          </a:p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>
                <a:latin typeface="Arial Black" pitchFamily="34" charset="0"/>
                <a:hlinkClick r:id="rId2"/>
              </a:rPr>
              <a:t>schweinfest@un.org</a:t>
            </a:r>
            <a:endParaRPr lang="en-US">
              <a:latin typeface="Arial Black" pitchFamily="34" charset="0"/>
            </a:endParaRPr>
          </a:p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en-US">
                <a:latin typeface="Arial Black" pitchFamily="34" charset="0"/>
              </a:rPr>
              <a:t>http://unstats.un.org/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8534400" cy="3886200"/>
          </a:xfrm>
        </p:spPr>
        <p:txBody>
          <a:bodyPr rtlCol="0" anchor="ctr">
            <a:normAutofit/>
          </a:bodyPr>
          <a:lstStyle/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u="sng" dirty="0" smtClean="0">
                <a:solidFill>
                  <a:schemeClr val="tx1"/>
                </a:solidFill>
                <a:latin typeface="Arial Black" pitchFamily="34" charset="0"/>
              </a:rPr>
              <a:t>Two objectives:</a:t>
            </a:r>
            <a:endParaRPr lang="en-US" sz="2400" u="sng" dirty="0">
              <a:solidFill>
                <a:schemeClr val="tx1"/>
              </a:solidFill>
              <a:latin typeface="Arial Black" pitchFamily="34" charset="0"/>
            </a:endParaRP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Read UNTT report on ‘Statistics and indicators for the post-2015 development agenda’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Come to 17 December 2013 OWG side event on measuring progress</a:t>
            </a:r>
            <a:endParaRPr lang="en-US" sz="1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762000" y="838200"/>
            <a:ext cx="7686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Monitoring and indicators for the post-2015</a:t>
            </a:r>
          </a:p>
          <a:p>
            <a:r>
              <a:rPr lang="en-US" sz="2400" b="1">
                <a:latin typeface="Arial Black" pitchFamily="34" charset="0"/>
              </a:rPr>
              <a:t>Development agenda 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8534400" cy="4495800"/>
          </a:xfrm>
        </p:spPr>
        <p:txBody>
          <a:bodyPr rtlCol="0" anchor="ctr">
            <a:normAutofit fontScale="92500" lnSpcReduction="20000"/>
          </a:bodyPr>
          <a:lstStyle/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Creation of the Inter-Agency and Expert Group on MDG Indicators (IAEG)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Unprecedented collaborative effort to prepare Annual MDG Report of the Secretary General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Demonstrable increase of data availability at country level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Increased focus on capacity building to strengthen national statistical systems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Better coordination of international support</a:t>
            </a:r>
          </a:p>
          <a:p>
            <a:pPr marL="34290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---------------------------------------------------------------- </a:t>
            </a:r>
          </a:p>
          <a:p>
            <a:pPr marL="34290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</a:rPr>
              <a:t>BUT: </a:t>
            </a: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still about 1/3 of the countries have difficulties to report ½ of the MDG indicator series.</a:t>
            </a:r>
            <a:endParaRPr lang="en-US" sz="1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762000" y="838200"/>
            <a:ext cx="7399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Why MDGs have been good for Statistics… 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~1\MARCEL~1.LAF\LOCALS~1\Temp\enhtmlclip\ScreenClip(1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229600" cy="5565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04800" y="304800"/>
            <a:ext cx="7431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 Black" pitchFamily="34" charset="0"/>
              </a:rPr>
              <a:t>Data points for $1.25 poverty in the ldcs, 1990-2010</a:t>
            </a:r>
          </a:p>
          <a:p>
            <a:r>
              <a:rPr lang="en-US" sz="2000" b="1">
                <a:latin typeface="Arial Black" pitchFamily="34" charset="0"/>
              </a:rPr>
              <a:t>UNSTATS/IAEG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304800" y="304800"/>
            <a:ext cx="7431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 Black" pitchFamily="34" charset="0"/>
              </a:rPr>
              <a:t>Data points for $1.25 poverty in the ldcs, 1990-2010</a:t>
            </a:r>
          </a:p>
          <a:p>
            <a:r>
              <a:rPr lang="en-US" sz="2000" b="1">
                <a:latin typeface="Arial Black" pitchFamily="34" charset="0"/>
              </a:rPr>
              <a:t>UNSTATS/IAEG Database (continued)</a:t>
            </a:r>
          </a:p>
        </p:txBody>
      </p:sp>
      <p:pic>
        <p:nvPicPr>
          <p:cNvPr id="2050" name="Picture 2" descr="C:\DOCUME~1\MARCEL~1.LAF\LOCALS~1\Temp\enhtmlclip\ScreenClip(1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68475"/>
            <a:ext cx="8229600" cy="3946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8534400" cy="5029200"/>
          </a:xfrm>
        </p:spPr>
        <p:txBody>
          <a:bodyPr rtlCol="0" anchor="ctr">
            <a:normAutofit lnSpcReduction="10000"/>
          </a:bodyPr>
          <a:lstStyle/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One 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hundred per cent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1700" dirty="0" smtClean="0">
                <a:solidFill>
                  <a:srgbClr val="0070C0"/>
                </a:solidFill>
                <a:latin typeface="Arial Black" pitchFamily="34" charset="0"/>
              </a:rPr>
              <a:t>1.B</a:t>
            </a:r>
            <a:r>
              <a:rPr lang="en-US" sz="1700" dirty="0">
                <a:solidFill>
                  <a:srgbClr val="0070C0"/>
                </a:solidFill>
                <a:latin typeface="Arial Black" pitchFamily="34" charset="0"/>
              </a:rPr>
              <a:t>. Full and productive employment and decent work for </a:t>
            </a:r>
            <a:r>
              <a:rPr lang="en-US" sz="1700" dirty="0" smtClean="0">
                <a:solidFill>
                  <a:srgbClr val="0070C0"/>
                </a:solidFill>
                <a:latin typeface="Arial Black" pitchFamily="34" charset="0"/>
              </a:rPr>
              <a:t>all</a:t>
            </a:r>
            <a:endParaRPr lang="en-US" sz="1700" dirty="0">
              <a:solidFill>
                <a:srgbClr val="0070C0"/>
              </a:solidFill>
              <a:latin typeface="Arial Black" pitchFamily="34" charset="0"/>
            </a:endParaRPr>
          </a:p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Equality</a:t>
            </a:r>
          </a:p>
          <a:p>
            <a:pPr marL="34290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1700" dirty="0">
                <a:solidFill>
                  <a:srgbClr val="0070C0"/>
                </a:solidFill>
                <a:latin typeface="Arial Black" pitchFamily="34" charset="0"/>
              </a:rPr>
              <a:t>3.A. Eliminate gender disparity in all levels of </a:t>
            </a:r>
            <a:r>
              <a:rPr lang="en-US" sz="1700" dirty="0" smtClean="0">
                <a:solidFill>
                  <a:srgbClr val="0070C0"/>
                </a:solidFill>
                <a:latin typeface="Arial Black" pitchFamily="34" charset="0"/>
              </a:rPr>
              <a:t>education</a:t>
            </a:r>
          </a:p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Percentage or ratio change specified</a:t>
            </a:r>
          </a:p>
          <a:p>
            <a:pPr marL="854075" indent="-511175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1600" dirty="0">
                <a:solidFill>
                  <a:srgbClr val="0070C0"/>
                </a:solidFill>
                <a:latin typeface="Arial Black" pitchFamily="34" charset="0"/>
              </a:rPr>
              <a:t>4.A. Reduce by two thirds the under-five mortality </a:t>
            </a:r>
            <a:r>
              <a:rPr lang="en-US" sz="1600" dirty="0" smtClean="0">
                <a:solidFill>
                  <a:srgbClr val="0070C0"/>
                </a:solidFill>
                <a:latin typeface="Arial Black" pitchFamily="34" charset="0"/>
              </a:rPr>
              <a:t>rate</a:t>
            </a:r>
          </a:p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Change in rate of change</a:t>
            </a:r>
          </a:p>
          <a:p>
            <a:pPr marL="34290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1600" dirty="0">
                <a:solidFill>
                  <a:srgbClr val="0070C0"/>
                </a:solidFill>
                <a:latin typeface="Arial Black" pitchFamily="34" charset="0"/>
              </a:rPr>
              <a:t>5.B. Significant reduction in the rate of biodiversity </a:t>
            </a:r>
            <a:r>
              <a:rPr lang="en-US" sz="1600" dirty="0" smtClean="0">
                <a:solidFill>
                  <a:srgbClr val="0070C0"/>
                </a:solidFill>
                <a:latin typeface="Arial Black" pitchFamily="34" charset="0"/>
              </a:rPr>
              <a:t>loss</a:t>
            </a:r>
          </a:p>
          <a:p>
            <a:pPr marL="4572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Directional (of percentage or proportion)</a:t>
            </a:r>
          </a:p>
          <a:p>
            <a:pPr marL="342900" indent="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1600" dirty="0">
                <a:solidFill>
                  <a:srgbClr val="0070C0"/>
                </a:solidFill>
                <a:latin typeface="Arial Black" pitchFamily="34" charset="0"/>
              </a:rPr>
              <a:t>6.A. Reverse the spread of </a:t>
            </a:r>
            <a:r>
              <a:rPr lang="en-US" sz="1600" dirty="0" smtClean="0">
                <a:solidFill>
                  <a:srgbClr val="0070C0"/>
                </a:solidFill>
                <a:latin typeface="Arial Black" pitchFamily="34" charset="0"/>
              </a:rPr>
              <a:t>HIV/AIDS</a:t>
            </a:r>
            <a:endParaRPr lang="en-US" sz="1600" dirty="0">
              <a:solidFill>
                <a:srgbClr val="0070C0"/>
              </a:solidFill>
              <a:latin typeface="Arial Black" pitchFamily="34" charset="0"/>
            </a:endParaRP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18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762000" y="838200"/>
            <a:ext cx="6918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Arial Black" pitchFamily="34" charset="0"/>
              </a:rPr>
              <a:t>Types of targets in the MDG framework </a:t>
            </a:r>
            <a:endParaRPr lang="en-US" sz="2400" u="sng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8534400" cy="4495800"/>
          </a:xfrm>
        </p:spPr>
        <p:txBody>
          <a:bodyPr anchor="ctr"/>
          <a:lstStyle/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Outcome indicators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Clear link to the target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Well defined statistically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Can be aggregated and disaggregated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Measurable over time 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Cost-effective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Clear and easy to communicate</a:t>
            </a:r>
          </a:p>
          <a:p>
            <a:pPr marL="9144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smtClean="0">
                <a:solidFill>
                  <a:srgbClr val="0070C0"/>
                </a:solidFill>
                <a:latin typeface="Arial Black" pitchFamily="34" charset="0"/>
              </a:rPr>
              <a:t>Limited in overall number</a:t>
            </a:r>
          </a:p>
        </p:txBody>
      </p:sp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762000" y="838200"/>
            <a:ext cx="5289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latin typeface="Arial Black" pitchFamily="34" charset="0"/>
              </a:rPr>
              <a:t>Criteria for indicators: </a:t>
            </a:r>
            <a:endParaRPr lang="en-US" sz="3200" u="sng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066800"/>
            <a:ext cx="7315200" cy="3886200"/>
          </a:xfrm>
        </p:spPr>
        <p:txBody>
          <a:bodyPr anchor="ctr"/>
          <a:lstStyle/>
          <a:p>
            <a:pPr marL="44450" indent="0">
              <a:buFont typeface="Georgia" pitchFamily="18" charset="0"/>
              <a:buNone/>
            </a:pPr>
            <a:r>
              <a:rPr lang="en-US" sz="2800" smtClean="0">
                <a:solidFill>
                  <a:schemeClr val="tx1"/>
                </a:solidFill>
                <a:latin typeface="Arial Black" pitchFamily="34" charset="0"/>
              </a:rPr>
              <a:t>	Getting the indicators right</a:t>
            </a:r>
          </a:p>
          <a:p>
            <a:pPr marL="44450" indent="0">
              <a:buFont typeface="Georgia" pitchFamily="18" charset="0"/>
              <a:buNone/>
            </a:pPr>
            <a:endParaRPr lang="en-US" sz="2800" smtClean="0">
              <a:solidFill>
                <a:schemeClr val="tx1"/>
              </a:solidFill>
              <a:latin typeface="Arial Black" pitchFamily="34" charset="0"/>
            </a:endParaRPr>
          </a:p>
          <a:p>
            <a:pPr marL="44450" indent="0">
              <a:buFont typeface="Georgia" pitchFamily="18" charset="0"/>
              <a:buNone/>
            </a:pPr>
            <a:r>
              <a:rPr lang="en-US" sz="2800" smtClean="0">
                <a:solidFill>
                  <a:schemeClr val="tx1"/>
                </a:solidFill>
                <a:latin typeface="Arial Black" pitchFamily="34" charset="0"/>
              </a:rPr>
              <a:t>		Getting the statistics right</a:t>
            </a:r>
          </a:p>
          <a:p>
            <a:pPr marL="44450" indent="0">
              <a:buFont typeface="Georgia" pitchFamily="18" charset="0"/>
              <a:buNone/>
            </a:pPr>
            <a:endParaRPr lang="en-US" sz="2800" smtClean="0">
              <a:solidFill>
                <a:schemeClr val="tx1"/>
              </a:solidFill>
              <a:latin typeface="Arial Black" pitchFamily="34" charset="0"/>
            </a:endParaRPr>
          </a:p>
          <a:p>
            <a:pPr marL="44450" indent="0">
              <a:buFont typeface="Georgia" pitchFamily="18" charset="0"/>
              <a:buNone/>
            </a:pPr>
            <a:r>
              <a:rPr lang="en-US" sz="2800" smtClean="0">
                <a:solidFill>
                  <a:schemeClr val="tx1"/>
                </a:solidFill>
                <a:latin typeface="Arial Black" pitchFamily="34" charset="0"/>
              </a:rPr>
              <a:t>		Getting the trends right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181100" y="2805113"/>
            <a:ext cx="97948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166813" y="3867150"/>
            <a:ext cx="9794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447800"/>
            <a:ext cx="8534400" cy="4876800"/>
          </a:xfrm>
        </p:spPr>
        <p:txBody>
          <a:bodyPr rtlCol="0" anchor="ctr">
            <a:normAutofit fontScale="92500" lnSpcReduction="20000"/>
          </a:bodyPr>
          <a:lstStyle/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Inequality measures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Population dynamics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Sustainability measures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New monetary and trade aggregates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Governance indicators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Rule of law indicators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Peacebuilding and conflict indicators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Composite indicators</a:t>
            </a: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Indicators of satisfaction, perception and attitudes</a:t>
            </a:r>
            <a:endParaRPr lang="en-US" sz="1800" dirty="0">
              <a:solidFill>
                <a:srgbClr val="0070C0"/>
              </a:solidFill>
              <a:latin typeface="Arial Black" pitchFamily="34" charset="0"/>
            </a:endParaRPr>
          </a:p>
          <a:p>
            <a:pPr marL="914400" indent="-571500" fontAlgn="auto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70C0"/>
                </a:solidFill>
                <a:latin typeface="Arial Black" pitchFamily="34" charset="0"/>
              </a:rPr>
              <a:t>Technology-based innovations in data collection and indicators</a:t>
            </a:r>
          </a:p>
        </p:txBody>
      </p:sp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762000" y="838200"/>
            <a:ext cx="785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Arial Black" pitchFamily="34" charset="0"/>
              </a:rPr>
              <a:t>Indicators for new and cross-cutting themes: </a:t>
            </a:r>
            <a:endParaRPr lang="en-US" sz="2400" u="sng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503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Trebuchet MS</vt:lpstr>
      <vt:lpstr>Arial</vt:lpstr>
      <vt:lpstr>Georgia</vt:lpstr>
      <vt:lpstr>Calibri</vt:lpstr>
      <vt:lpstr>Arial Black</vt:lpstr>
      <vt:lpstr>Courier New</vt:lpstr>
      <vt:lpstr>Wingdings</vt:lpstr>
      <vt:lpstr>Slipstream</vt:lpstr>
      <vt:lpstr>Slipstream</vt:lpstr>
      <vt:lpstr>Slipstream</vt:lpstr>
      <vt:lpstr>Slipstream</vt:lpstr>
      <vt:lpstr>UN SYSTEM TASK TEAM ON THE POST-2015 UN DEVELOPMENT AGENDA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UNHQ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Marcelo LaFleur</dc:creator>
  <cp:lastModifiedBy>United Nations</cp:lastModifiedBy>
  <cp:revision>27</cp:revision>
  <dcterms:created xsi:type="dcterms:W3CDTF">2013-06-20T18:42:54Z</dcterms:created>
  <dcterms:modified xsi:type="dcterms:W3CDTF">2013-11-26T17:04:27Z</dcterms:modified>
</cp:coreProperties>
</file>